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482B0-CBB0-41F3-83F9-F3EB5009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14B1E4-ABB9-487F-B2A5-27046009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2DBA-289D-4C9D-B439-1BBF6B3FEF69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8E7418-1336-4148-ADF0-30F563FF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3395DF-5381-42D3-AC47-CF8C940A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2E1E8-0214-4BC6-BA96-52186F06D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17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BDB415-DC73-4908-BB4D-A9E334EF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5B68E5-94C1-4021-8148-4BA5ECE1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60449F-7581-42A4-BF1F-202ECCEED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22DBA-289D-4C9D-B439-1BBF6B3FEF69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EC3D30-C68E-49F9-8905-A2E117149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974E17-7AEB-4B63-ACC1-B4FA5F4E8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2E1E8-0214-4BC6-BA96-52186F06D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61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063447-E631-4383-A79C-283FA19F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br>
              <a:rPr lang="en-US" altLang="zh-CN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 sz="44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44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3</a:t>
            </a:r>
            <a:r>
              <a:rPr lang="zh-CN" altLang="en-US" sz="44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章：古典密码体制</a:t>
            </a:r>
            <a:endParaRPr lang="zh-CN" altLang="en-US" sz="4400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6DD74-DFEF-4B97-9973-A7BB8AC8EB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4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701D68-E0B1-470B-840E-7C28D2E9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416B7B-DC58-4D34-B960-ACA7EC7107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7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A6F833-A03D-4DD5-B157-F3BA47A8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3A25A8-260E-41DB-89DE-510E64AB62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1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DCF239-163A-4BAD-BF76-A09B4B0D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676B0F-C4DA-4D31-8D7E-612CE5CAEB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1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0CA0EF-285B-462C-BB59-B9B33F82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CEB2BF-1CCD-4C49-9C27-495F0A6B70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9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AE5367-9804-4AC7-AEC0-DEC1340D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itchFamily="2" charset="-122"/>
                <a:ea typeface="黑体" pitchFamily="2" charset="-122"/>
              </a:rPr>
              <a:t>替换密码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CE77B5-63C9-475E-A430-5F288350DA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3777F8-437A-4BC5-92CD-91D47C7F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单表替换密码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885443-D43D-465D-AF12-1B23F7CA12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13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DB2EEA-9056-421A-82CC-1BBB7B18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773DF6-C32C-41C4-8C1B-47034EBE51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3345A8-7868-400E-862D-4B27B755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5FCCBF-E9CE-404F-A4D9-EA6CE17E9E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40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D56111-F8BE-4672-BFFC-91AE3189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5AE4E-A135-494B-8893-5ADED310AF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35033E-5331-4FC6-8DBC-25012CF6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D66120-AF4A-4088-A900-EF4AE173AE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49B0A3-9DCF-4385-BEA7-6E67AC53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23F6D6-2441-4E36-B355-FC387C669C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27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16ACD3-FA58-4D4F-9A2A-7B6E905D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461389-E66E-43E7-96CF-E3A3B039D2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16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E538D8-D6DC-40F5-8598-5F09B643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4F271C-2323-4399-BBA6-94EC9276F8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8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AA45C6-7BF1-411B-B8EA-AA7B8226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latin typeface="楷体_GB2312" pitchFamily="49" charset="-122"/>
                <a:ea typeface="楷体_GB2312" pitchFamily="49" charset="-122"/>
              </a:rPr>
              <a:t>例子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A23D3F-AAB8-4DF9-8D29-03FF9EA312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6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D4A0B4-1CC7-43EB-9F6C-66A31023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FontTx/>
              <a:buChar char="•"/>
            </a:pPr>
            <a:r>
              <a:rPr lang="zh-CN" altLang="en-US">
                <a:latin typeface="宋体" panose="02010600030101010101" pitchFamily="2" charset="-122"/>
              </a:rPr>
              <a:t> </a:t>
            </a:r>
            <a:r>
              <a:rPr lang="zh-CN" altLang="en-US" sz="2800">
                <a:latin typeface="宋体" panose="02010600030101010101" pitchFamily="2" charset="-122"/>
              </a:rPr>
              <a:t>加密：</a:t>
            </a:r>
            <a:endParaRPr lang="zh-CN" altLang="en-US" sz="2800" dirty="0">
              <a:latin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B0F3D7-D7CB-44A0-8959-E4B27BDD3E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0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E343A3-64EF-47FF-95C4-36DDD42C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FontTx/>
              <a:buChar char="•"/>
            </a:pPr>
            <a:r>
              <a:rPr lang="zh-CN" altLang="en-US" sz="2800">
                <a:latin typeface="宋体" panose="02010600030101010101" pitchFamily="2" charset="-122"/>
              </a:rPr>
              <a:t> 解密：</a:t>
            </a:r>
            <a:endParaRPr lang="zh-CN" altLang="en-US" sz="2800" dirty="0">
              <a:latin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3AFA5E-E236-4F56-AE81-B24DC00297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D4F291-AEC0-484C-A3E8-CD4BDA0D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FontTx/>
              <a:buChar char="•"/>
            </a:pPr>
            <a:r>
              <a:rPr lang="zh-CN" altLang="en-US" sz="2800">
                <a:latin typeface="宋体" panose="02010600030101010101" pitchFamily="2" charset="-122"/>
              </a:rPr>
              <a:t> </a:t>
            </a:r>
            <a:r>
              <a:rPr lang="en-US" altLang="zh-CN" sz="2800">
                <a:latin typeface="宋体" panose="02010600030101010101" pitchFamily="2" charset="-122"/>
              </a:rPr>
              <a:t>Alice</a:t>
            </a:r>
            <a:r>
              <a:rPr lang="zh-CN" altLang="en-US" sz="2800">
                <a:latin typeface="宋体" panose="02010600030101010101" pitchFamily="2" charset="-122"/>
              </a:rPr>
              <a:t>和</a:t>
            </a:r>
            <a:r>
              <a:rPr lang="en-US" altLang="zh-CN" sz="2800">
                <a:latin typeface="宋体" panose="02010600030101010101" pitchFamily="2" charset="-122"/>
              </a:rPr>
              <a:t>Bob</a:t>
            </a:r>
            <a:r>
              <a:rPr lang="zh-CN" altLang="en-US" sz="2800">
                <a:latin typeface="宋体" panose="02010600030101010101" pitchFamily="2" charset="-122"/>
              </a:rPr>
              <a:t>约定随机选择字母表中字母的一个排列</a:t>
            </a:r>
            <a:endParaRPr lang="zh-CN" altLang="en-US" sz="2800" dirty="0">
              <a:latin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A60177-B9A8-4DC8-951C-D5C3F31C5B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16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F0F404-348F-40AC-9829-5F415AC9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itchFamily="2" charset="-122"/>
                <a:ea typeface="黑体" pitchFamily="2" charset="-122"/>
              </a:rPr>
              <a:t>多表替换密码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E20B59-DE22-4CD2-A4D6-47DC816CF6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4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E3A11D-450D-4479-AE22-9DA5CF11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D6BD20-A597-4E02-9F09-B7B2BFC096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6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4448F0-A669-401F-8232-EA873373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111FBF-3E3F-4823-84AB-A959E7E2E0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48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BE5816-90F1-43EC-9A1E-8E9F780B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4D8C2-C69F-4BFC-BC78-23E3F1E2B6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4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22312C-F92E-4330-B855-D08EBF02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新魏" pitchFamily="2" charset="-122"/>
                <a:ea typeface="华文新魏" pitchFamily="2" charset="-122"/>
              </a:rPr>
              <a:t>经典密码的定义和分类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258CA0-8E95-4844-AAE6-F8C27848EC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43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18A6E8-4FE4-47C8-868B-B38DA614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2A6FE9-5F9B-4FFA-ACF1-B467BD65EE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22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83D0D28-71A4-40D0-B7E4-9307D8F4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FA9E3E-B11A-40F4-A82C-BAF84BD29E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1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C067B6-9D60-49F5-B833-0407A30A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6B05C8-A543-4BA5-8DFE-525B83678E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0AA5CC-AA75-4341-BFC0-FD1CD513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ED417-9C7D-4D1B-AFF4-DD7B12FD9B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12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87584B-CFE5-4903-9350-378A2BE0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ADFGVX</a:t>
            </a:r>
            <a:r>
              <a:rPr lang="zh-CN" altLang="en-US"/>
              <a:t>密码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02273-A7F3-44BF-A81E-41BAD23634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6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D7CB2E-9925-4786-AC54-F2FBB0D0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一次一密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413C82-FBB7-42A9-B84B-3ACA4F3CA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3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F5C754A-B1BE-44CB-ACE9-C4BA9515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E75A9A-4E5F-4D9A-9A24-5ED27759A9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7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EF3474-B3C4-442F-BD2F-6E3F8DE5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531D9-1EA2-45C9-9F16-AF3A35C66A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33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633D88-776D-4002-865B-7BDF3B71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维吉尼亚密码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603A7C-7278-408D-809D-81360CB60E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36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8DBB12-522F-4165-A1F9-4F28F790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E851FC-4E59-4893-A413-9E715E61E7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6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62F850-020B-42BD-A9F5-3E918584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2A790C-A6AF-444E-A869-2543E4CA35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49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F6759E-34A9-41FF-912B-DAF6E893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221228-2D9C-485B-BBFE-E864461639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97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87F5C2-586D-4E08-9786-C0516689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990033"/>
                </a:solidFill>
                <a:latin typeface="楷体_GB2312" pitchFamily="49" charset="-122"/>
              </a:rPr>
              <a:t>希尔（</a:t>
            </a:r>
            <a:r>
              <a:rPr lang="en-US" altLang="zh-CN">
                <a:solidFill>
                  <a:srgbClr val="990033"/>
                </a:solidFill>
                <a:latin typeface="楷体_GB2312" pitchFamily="49" charset="-122"/>
              </a:rPr>
              <a:t>Hill</a:t>
            </a:r>
            <a:r>
              <a:rPr lang="zh-CN" altLang="en-US">
                <a:solidFill>
                  <a:srgbClr val="990033"/>
                </a:solidFill>
                <a:latin typeface="楷体_GB2312" pitchFamily="49" charset="-122"/>
              </a:rPr>
              <a:t>）密码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89450-95DA-43FC-8BBD-56787DD3A2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83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D73EF6-109E-4924-9115-3D52EB0C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81062-C478-4A0E-B03F-1D1B5E380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66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4D2055-B501-4824-9706-92AF3B2A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245C80-E861-4704-9947-34FC503EF3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50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160818-ABC6-4BF8-AE95-7659B9E1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2EAA7E-6781-49E3-863F-C83A7533FD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80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026705-63BD-4F4D-BA15-C00672A0B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轮转密码机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ECFD55-8298-45C5-AD0F-17E9F76017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65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2B22C6-01B3-4B32-9110-9D794860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转轮加密算法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219DD8-113A-4140-A846-0936D51F0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12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CF34D1-AA41-4B2E-9F0A-3FFBB4B1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-apple-system"/>
              </a:rPr>
              <a:t>26</a:t>
            </a:r>
            <a:r>
              <a:rPr lang="zh-CN" altLang="en-US">
                <a:latin typeface="-apple-system"/>
              </a:rPr>
              <a:t>*</a:t>
            </a:r>
            <a:r>
              <a:rPr lang="en-US" altLang="zh-CN">
                <a:latin typeface="-apple-system"/>
              </a:rPr>
              <a:t>26</a:t>
            </a:r>
            <a:r>
              <a:rPr lang="zh-CN" altLang="en-US">
                <a:latin typeface="-apple-system"/>
              </a:rPr>
              <a:t>*</a:t>
            </a:r>
            <a:r>
              <a:rPr lang="en-US" altLang="zh-CN">
                <a:latin typeface="-apple-system"/>
              </a:rPr>
              <a:t>26=17576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ABB31-1052-4700-9762-328B798DF1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5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4B7738-5268-4D25-A656-BA469CE3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转轮加密的应用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77DB9D-6A41-44A5-B2A8-732DB871B6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52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06AE19-B9F6-4C9F-817B-EDD96C7D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DBE0DD-6254-481A-94D1-15F070B3B8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15147E-D134-40F8-A51C-69520CA5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6ECF6E-D1E3-4952-A15C-3A043A979D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96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7EC8A65-2A78-4DA0-B061-A35F646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2A2706-6200-4986-82D8-5516400218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65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EC1E75-CBC1-4E48-9A24-D16965B8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400" b="0">
                <a:solidFill>
                  <a:schemeClr val="tx1"/>
                </a:solidFill>
              </a:rPr>
              <a:t>三个转子不同的方向为</a:t>
            </a:r>
            <a:r>
              <a:rPr lang="en-US" altLang="zh-CN" sz="2400" b="0"/>
              <a:t>26*26*26</a:t>
            </a:r>
            <a:r>
              <a:rPr lang="zh-CN" altLang="en-US" sz="2400" b="0"/>
              <a:t>＝</a:t>
            </a:r>
            <a:r>
              <a:rPr lang="en-US" altLang="zh-CN" sz="2400" b="0"/>
              <a:t>17576</a:t>
            </a:r>
            <a:r>
              <a:rPr lang="zh-CN" altLang="en-US" sz="2400" b="0">
                <a:solidFill>
                  <a:schemeClr val="tx1"/>
                </a:solidFill>
              </a:rPr>
              <a:t>种</a:t>
            </a:r>
            <a:br>
              <a:rPr lang="zh-CN" altLang="en-US" sz="2400" b="0">
                <a:solidFill>
                  <a:schemeClr val="tx1"/>
                </a:solidFill>
              </a:rPr>
            </a:br>
            <a:r>
              <a:rPr lang="zh-CN" altLang="en-US" sz="2400" b="0">
                <a:solidFill>
                  <a:schemeClr val="tx1"/>
                </a:solidFill>
              </a:rPr>
              <a:t>三个转子之间的相对位置为</a:t>
            </a:r>
            <a:r>
              <a:rPr lang="en-US" altLang="zh-CN" sz="2400" b="0"/>
              <a:t>6</a:t>
            </a:r>
            <a:r>
              <a:rPr lang="zh-CN" altLang="en-US" sz="2400" b="0">
                <a:solidFill>
                  <a:schemeClr val="tx1"/>
                </a:solidFill>
              </a:rPr>
              <a:t>种</a:t>
            </a:r>
            <a:br>
              <a:rPr lang="zh-CN" altLang="en-US" sz="2400" b="0">
                <a:solidFill>
                  <a:schemeClr val="tx1"/>
                </a:solidFill>
              </a:rPr>
            </a:br>
            <a:r>
              <a:rPr lang="zh-CN" altLang="en-US" sz="2400" b="0">
                <a:solidFill>
                  <a:schemeClr val="tx1"/>
                </a:solidFill>
              </a:rPr>
              <a:t>连接板上两两交换</a:t>
            </a:r>
            <a:r>
              <a:rPr lang="en-US" altLang="zh-CN" sz="2400" b="0">
                <a:solidFill>
                  <a:schemeClr val="tx1"/>
                </a:solidFill>
              </a:rPr>
              <a:t>6</a:t>
            </a:r>
            <a:r>
              <a:rPr lang="zh-CN" altLang="en-US" sz="2400" b="0">
                <a:solidFill>
                  <a:schemeClr val="tx1"/>
                </a:solidFill>
              </a:rPr>
              <a:t>对字母的可能性很大，由排列组合可得为</a:t>
            </a:r>
            <a:r>
              <a:rPr lang="en-US" altLang="zh-CN" sz="2400" b="0"/>
              <a:t>100391791500</a:t>
            </a:r>
            <a:r>
              <a:rPr lang="zh-CN" altLang="en-US" sz="2400" b="0">
                <a:solidFill>
                  <a:schemeClr val="tx1"/>
                </a:solidFill>
              </a:rPr>
              <a:t>种</a:t>
            </a:r>
            <a:br>
              <a:rPr lang="zh-CN" altLang="en-US" sz="2400" b="0">
                <a:solidFill>
                  <a:schemeClr val="tx1"/>
                </a:solidFill>
              </a:rPr>
            </a:br>
            <a:r>
              <a:rPr lang="zh-CN" altLang="en-US" sz="2400" b="0">
                <a:solidFill>
                  <a:schemeClr val="tx1"/>
                </a:solidFill>
              </a:rPr>
              <a:t>于是一共具有</a:t>
            </a:r>
            <a:r>
              <a:rPr lang="en-US" altLang="zh-CN" sz="2400" b="0">
                <a:solidFill>
                  <a:schemeClr val="tx1"/>
                </a:solidFill>
              </a:rPr>
              <a:t>17576*6*100391791500</a:t>
            </a:r>
            <a:r>
              <a:rPr lang="zh-CN" altLang="en-US" sz="2400" b="0">
                <a:solidFill>
                  <a:schemeClr val="tx1"/>
                </a:solidFill>
              </a:rPr>
              <a:t>，大约</a:t>
            </a:r>
            <a:r>
              <a:rPr lang="en-US" altLang="zh-CN" sz="2400" b="0"/>
              <a:t>1</a:t>
            </a:r>
            <a:r>
              <a:rPr lang="zh-CN" altLang="en-US" sz="2400" b="0"/>
              <a:t>亿亿</a:t>
            </a:r>
            <a:r>
              <a:rPr lang="zh-CN" altLang="en-US" sz="2400" b="0">
                <a:solidFill>
                  <a:schemeClr val="tx1"/>
                </a:solidFill>
              </a:rPr>
              <a:t>种可能性</a:t>
            </a:r>
            <a:br>
              <a:rPr lang="zh-CN" altLang="en-US" sz="2400" b="0">
                <a:solidFill>
                  <a:schemeClr val="tx1"/>
                </a:solidFill>
              </a:rPr>
            </a:b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C8FFCE-A33B-4755-8A5B-C7FABB2C91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05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D30897-D2D0-4E73-A86F-0A958572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黑体" pitchFamily="2" charset="-122"/>
                <a:ea typeface="黑体" pitchFamily="2" charset="-122"/>
              </a:rPr>
              <a:t>替换密码小结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B24ED1-856D-47F7-A3E2-89D27DEA3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41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B1C606-0F7B-490A-8090-F4EC455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古典密码体制的分析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5FFA18-9D0C-4FAC-B636-B37F7229B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54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4D5A8B-A2B3-44A3-9A3B-3B60F2FF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古典密码体制的分析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FF3017-B3AB-4687-ACC7-ADF36434DA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0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0FE0B3-8B27-4876-AB67-A7335C34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FF00"/>
                </a:solidFill>
              </a:rPr>
              <a:t>26</a:t>
            </a:r>
            <a:r>
              <a:rPr lang="zh-CN" altLang="en-US">
                <a:solidFill>
                  <a:srgbClr val="FFFF00"/>
                </a:solidFill>
              </a:rPr>
              <a:t>个英文字母出现频率统计表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C49066-5883-4A84-B15C-EF40497162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68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A267BB-84F3-4DC9-AB01-FD50B4BF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B24D5-93A4-438A-BAE5-B29E6C8ECC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49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4F8FF3-D52E-4BBB-B165-DD2BA895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286B3F-6055-4AD4-AC9F-734EA1D6D9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61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0DED4F-A5D8-4283-A507-E3F52E0C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分析实例</a:t>
            </a:r>
            <a:r>
              <a:rPr lang="en-US" altLang="zh-CN" sz="3200"/>
              <a:t>—</a:t>
            </a:r>
            <a:r>
              <a:rPr lang="zh-CN" altLang="en-US" sz="3200"/>
              <a:t>单表密码体制的统计分析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95A344-3365-4645-B745-79D78CBEE8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7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EA4E00-3E9D-4CC0-A2EB-A46E9B4E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351A9B-EB8D-43CE-B18A-F233A59FF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4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79C9FB-D7A3-4A42-B52E-650F77EB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8BFD6F-1533-4637-A500-DF28F77BDC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60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0D9561-4246-4D8B-9A0A-DE866AF5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828FE3-3B56-43C1-8010-645063111E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33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34A3CB-EA9C-4CE7-948A-8E5153B3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249CE5-2A53-463A-A706-EDF9BA7DAC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14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F6D7CD-5C7D-4C89-B6DB-E358C5BD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D7DB1-F1EE-4B9C-A209-1BCA42A635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66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193F31-A737-4E24-AC80-C4925EF4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04B6F-AD8C-4CB0-B092-E65F5AF3EC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21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F8A53B-64BA-494D-8C2D-D85FB993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4B8DD9-9EA5-41CD-BC9F-8676173DBF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11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6A059D-8A5B-4E69-A902-6CEC7EBE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分析实例</a:t>
            </a:r>
            <a:r>
              <a:rPr lang="en-US" altLang="zh-CN" sz="3200"/>
              <a:t>—</a:t>
            </a:r>
            <a:r>
              <a:rPr lang="zh-CN" altLang="en-US" sz="3200"/>
              <a:t>多表密码体制的统计分析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F6DFE2-11BB-4F2A-8647-B34816FFB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4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BFF90C-94D8-46C6-ACF0-F96AE4FF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E7C52C-CDD5-451F-8475-A32AD1F6B3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1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AEFE0B-FC04-4F94-B730-E1901013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1EB432-FA26-4C92-9A46-9DA68E410C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10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D420B9-63A3-4915-ABC3-4291EC6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BCB0A-258C-4D7A-90B1-2F832CA2AA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65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B6BA5E-AC2D-4884-939E-D014EBD1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A8A739-664F-49AA-A084-51BD2D9E73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1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456369-9852-4DFA-AABB-ED5CEEBD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AE8072-FA0B-4C2E-AEBC-AB87009FE8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5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AD36C8-618A-4D2A-87EE-8F34C3A6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80000"/>
              </a:lnSpc>
            </a:pPr>
            <a:r>
              <a:rPr lang="zh-CN" altLang="en-US" sz="2400"/>
              <a:t>在里面重复序列有</a:t>
            </a:r>
            <a:r>
              <a:rPr lang="en-US" altLang="zh-CN" sz="2400">
                <a:solidFill>
                  <a:srgbClr val="FF3300"/>
                </a:solidFill>
              </a:rPr>
              <a:t>I S W Z P N Q C K M</a:t>
            </a:r>
            <a:r>
              <a:rPr lang="zh-CN" altLang="en-US" sz="2400"/>
              <a:t>，</a:t>
            </a:r>
            <a:r>
              <a:rPr lang="en-US" altLang="zh-CN" sz="2400">
                <a:solidFill>
                  <a:schemeClr val="bg1">
                    <a:lumMod val="95000"/>
                  </a:schemeClr>
                </a:solidFill>
              </a:rPr>
              <a:t>B G D L</a:t>
            </a:r>
            <a:r>
              <a:rPr lang="zh-CN" altLang="en-US" sz="2400"/>
              <a:t>，</a:t>
            </a:r>
            <a:r>
              <a:rPr lang="en-US" altLang="zh-CN" sz="2400"/>
              <a:t>S W D P</a:t>
            </a:r>
            <a:r>
              <a:rPr lang="zh-CN" altLang="en-US" sz="2400"/>
              <a:t>，</a:t>
            </a:r>
            <a:br>
              <a:rPr lang="zh-CN" altLang="en-US" sz="2400"/>
            </a:br>
            <a:r>
              <a:rPr lang="en-US" altLang="zh-CN" sz="2400">
                <a:solidFill>
                  <a:schemeClr val="bg1"/>
                </a:solidFill>
              </a:rPr>
              <a:t>J G G C</a:t>
            </a:r>
            <a:r>
              <a:rPr lang="zh-CN" altLang="en-US" sz="2400"/>
              <a:t>等； </a:t>
            </a:r>
            <a:br>
              <a:rPr lang="zh-CN" altLang="en-US" sz="2400"/>
            </a:br>
            <a:br>
              <a:rPr lang="zh-CN" altLang="en-US" sz="2400"/>
            </a:br>
            <a:r>
              <a:rPr lang="zh-CN" altLang="en-US" sz="2400"/>
              <a:t>如果每个重复间隔都能被</a:t>
            </a:r>
            <a:r>
              <a:rPr lang="en-US" altLang="zh-CN" sz="2400">
                <a:solidFill>
                  <a:schemeClr val="bg1"/>
                </a:solidFill>
              </a:rPr>
              <a:t>3</a:t>
            </a:r>
            <a:r>
              <a:rPr lang="zh-CN" altLang="en-US" sz="2400"/>
              <a:t>整除，关键词应该有</a:t>
            </a:r>
            <a:r>
              <a:rPr lang="en-US" altLang="zh-CN" sz="2400">
                <a:solidFill>
                  <a:schemeClr val="bg1"/>
                </a:solidFill>
              </a:rPr>
              <a:t>3</a:t>
            </a:r>
            <a:r>
              <a:rPr lang="zh-CN" altLang="en-US" sz="2400"/>
              <a:t>个字母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60DA3A-6278-4968-8262-9135789233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1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DEF4CD-B7DD-4C5E-80EE-7EF71403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>
                <a:solidFill>
                  <a:srgbClr val="FF3300"/>
                </a:solidFill>
              </a:rPr>
              <a:t>重合指数法</a:t>
            </a:r>
            <a:r>
              <a:rPr lang="zh-CN" altLang="en-US" sz="3200">
                <a:latin typeface="GungsuhChe" pitchFamily="49" charset="-127"/>
                <a:ea typeface="GungsuhChe" pitchFamily="49" charset="-127"/>
              </a:rPr>
              <a:t>（</a:t>
            </a:r>
            <a:r>
              <a:rPr lang="en-US" altLang="zh-CN" sz="3200">
                <a:latin typeface="GungsuhChe" pitchFamily="49" charset="-127"/>
                <a:ea typeface="GungsuhChe" pitchFamily="49" charset="-127"/>
              </a:rPr>
              <a:t>index of coincidence</a:t>
            </a:r>
            <a:r>
              <a:rPr lang="zh-CN" altLang="en-US" sz="3200">
                <a:latin typeface="GungsuhChe" pitchFamily="49" charset="-127"/>
                <a:ea typeface="GungsuhChe" pitchFamily="49" charset="-127"/>
              </a:rPr>
              <a:t>）</a:t>
            </a:r>
            <a:endParaRPr lang="zh-CN" altLang="en-US" sz="3200" dirty="0">
              <a:latin typeface="GungsuhChe" pitchFamily="49" charset="-127"/>
              <a:ea typeface="GungsuhChe" pitchFamily="49" charset="-127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6A41F4-7A05-4A3B-BD7B-469D149D94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70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327701-BBFD-492F-91F6-0AFF4947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7BEE30-4FB6-47EA-82CC-EDBFD24981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8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29B9FD-0009-4560-B15E-14C0C4AE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65EB4B-B8A6-4EE9-AD5F-AF8D145BCB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52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9AB8D8-82C0-488A-A952-7607C9F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F5B385-EAF2-4D48-9926-680D3A4F6D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1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5FF1C43-36B0-48F7-AD1E-B095A061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B94751-849C-42FD-BA1A-0457802036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451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5ECF23-69D3-4E38-A3F5-7219CAB4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6EF2F1-BC59-4BDD-8474-F1E056AF56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76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C11918-EEF8-4468-8541-CC8F5342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AC861D-C008-4296-95E8-40735617B3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066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CD3D197-9FE3-4F4C-8CEB-395C32DF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28FFB3-E414-4F53-8705-1E1ED54B0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898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D9B9B2-50D3-4415-A1FE-9F2C8C58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06B81B-5A18-4C94-A77D-1085BD9E38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75AF05-1D05-4B5C-9B64-6C7F0944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FB6692-9DD7-4715-809A-41B0D38D8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22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EE9716-8C3B-4D67-81B7-44FE6048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11A279-C2EF-4FDD-B485-89B8525952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0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8B7D7B-0382-4767-9D75-B31D8508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CC5129-F8C2-4022-BA44-CD68F174EA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51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599A94-1389-45CF-AB9F-97A38B14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期望的重合指数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C75202-E825-455C-BA66-073EB4253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03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D4E737-FE49-4C99-AF23-9CE2279F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875682-5F38-4199-8D95-FFEAD35E1C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14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C586DB-ED65-4392-86E8-0ACD15D9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05527-AEE7-4D5E-BB2D-5480E2A66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412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80E91F-50DC-47AC-A35E-397C72D4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94585F-8081-4911-A5B2-0F5ABA88F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979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3300C8-14A9-440B-99F0-36FFA09F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526650-A342-4318-B736-EAF8B27B42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38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10C92C-31D3-42B4-B6AE-5E2EA7C8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B8CC31-BE0B-40C2-8FBA-92E1BA4DBA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259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A1C967-33E9-4C70-A2CB-A06E1C52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3D93A4-5848-468A-9AA7-FB3CFA01A7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235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833A81-C899-48AD-845E-11EACBEB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8AD7CC-7274-4175-9375-231F98E9F2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3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E6BC718-A155-4CA3-882A-F750D00F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置换密码体制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4E9811-2CD3-4011-A1E2-1F4C334C3F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909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2E005E-EB5E-4BC6-ABE5-FA984165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明文</a:t>
            </a:r>
            <a:r>
              <a:rPr lang="en-US" altLang="zh-CN"/>
              <a:t>-</a:t>
            </a:r>
            <a:r>
              <a:rPr lang="zh-CN" altLang="en-US"/>
              <a:t>密文对分析法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4E1F82-DB5B-499A-B827-937445985D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79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7FB431-3E94-49FB-B894-1111D2DD9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E0BDFD-9245-425F-88B3-D4B34DFA1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32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427463-299B-4468-B766-71030AE5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5DCF23-A9FF-4509-AA69-04273B8488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448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641293-912B-48A0-A6BF-D1052231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A66D1E-B2F1-43E2-B294-6CEADFBADB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123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89640F-EB11-466F-B133-4DA5DB86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增加密码安全性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DF0AF6-6BBD-42D5-BAF1-46D0A85249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725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C5A553-9082-4980-982C-14F05368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36B07F-6FE3-4DE6-8D1C-FC2F8A5114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67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全屏显示(4:3)</PresentationFormat>
  <Paragraphs>41</Paragraphs>
  <Slides>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6" baseType="lpstr">
      <vt:lpstr>-apple-system</vt:lpstr>
      <vt:lpstr>GungsuhChe</vt:lpstr>
      <vt:lpstr>等线</vt:lpstr>
      <vt:lpstr>等线 Light</vt:lpstr>
      <vt:lpstr>黑体</vt:lpstr>
      <vt:lpstr>华文隶书</vt:lpstr>
      <vt:lpstr>华文新魏</vt:lpstr>
      <vt:lpstr>楷体_GB2312</vt:lpstr>
      <vt:lpstr>宋体</vt:lpstr>
      <vt:lpstr>Arial</vt:lpstr>
      <vt:lpstr>Office 主题​​</vt:lpstr>
      <vt:lpstr>密码学 第3章：古典密码体制</vt:lpstr>
      <vt:lpstr>主要内容</vt:lpstr>
      <vt:lpstr>经典密码的定义和分类</vt:lpstr>
      <vt:lpstr>置换密码体制</vt:lpstr>
      <vt:lpstr>置换密码体制</vt:lpstr>
      <vt:lpstr>置换密码体制</vt:lpstr>
      <vt:lpstr>置换密码体制</vt:lpstr>
      <vt:lpstr>置换密码体制</vt:lpstr>
      <vt:lpstr>置换密码体制</vt:lpstr>
      <vt:lpstr>置换密码体制</vt:lpstr>
      <vt:lpstr>置换密码体制</vt:lpstr>
      <vt:lpstr>置换密码体制</vt:lpstr>
      <vt:lpstr>置换密码体制</vt:lpstr>
      <vt:lpstr>替换密码</vt:lpstr>
      <vt:lpstr>单表替换密码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例子</vt:lpstr>
      <vt:lpstr> 加密：</vt:lpstr>
      <vt:lpstr> 解密：</vt:lpstr>
      <vt:lpstr> Alice和Bob约定随机选择字母表中字母的一个排列</vt:lpstr>
      <vt:lpstr>多表替换密码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ADFGVX密码 </vt:lpstr>
      <vt:lpstr>一次一密</vt:lpstr>
      <vt:lpstr>PowerPoint 演示文稿</vt:lpstr>
      <vt:lpstr>PowerPoint 演示文稿</vt:lpstr>
      <vt:lpstr>维吉尼亚密码 </vt:lpstr>
      <vt:lpstr>PowerPoint 演示文稿</vt:lpstr>
      <vt:lpstr>PowerPoint 演示文稿</vt:lpstr>
      <vt:lpstr>希尔（Hill）密码</vt:lpstr>
      <vt:lpstr>PowerPoint 演示文稿</vt:lpstr>
      <vt:lpstr>PowerPoint 演示文稿</vt:lpstr>
      <vt:lpstr>PowerPoint 演示文稿</vt:lpstr>
      <vt:lpstr>轮转密码机</vt:lpstr>
      <vt:lpstr>转轮加密算法</vt:lpstr>
      <vt:lpstr>26*26*26=17576</vt:lpstr>
      <vt:lpstr>转轮加密的应用</vt:lpstr>
      <vt:lpstr>PowerPoint 演示文稿</vt:lpstr>
      <vt:lpstr>PowerPoint 演示文稿</vt:lpstr>
      <vt:lpstr>三个转子不同的方向为26*26*26＝17576种 三个转子之间的相对位置为6种 连接板上两两交换6对字母的可能性很大，由排列组合可得为100391791500种 于是一共具有17576*6*100391791500，大约1亿亿种可能性 </vt:lpstr>
      <vt:lpstr>替换密码小结</vt:lpstr>
      <vt:lpstr>古典密码体制的分析</vt:lpstr>
      <vt:lpstr>古典密码体制的分析</vt:lpstr>
      <vt:lpstr>26个英文字母出现频率统计表</vt:lpstr>
      <vt:lpstr>PowerPoint 演示文稿</vt:lpstr>
      <vt:lpstr>PowerPoint 演示文稿</vt:lpstr>
      <vt:lpstr>分析实例—单表密码体制的统计分析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分析实例—多表密码体制的统计分析</vt:lpstr>
      <vt:lpstr>PowerPoint 演示文稿</vt:lpstr>
      <vt:lpstr>PowerPoint 演示文稿</vt:lpstr>
      <vt:lpstr>PowerPoint 演示文稿</vt:lpstr>
      <vt:lpstr>PowerPoint 演示文稿</vt:lpstr>
      <vt:lpstr>在里面重复序列有I S W Z P N Q C K M，B G D L，S W D P， J G G C等；   如果每个重复间隔都能被3整除，关键词应该有3个字母</vt:lpstr>
      <vt:lpstr>重合指数法（index of coincidence）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期望的重合指数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明文-密文对分析法</vt:lpstr>
      <vt:lpstr>PowerPoint 演示文稿</vt:lpstr>
      <vt:lpstr>PowerPoint 演示文稿</vt:lpstr>
      <vt:lpstr>PowerPoint 演示文稿</vt:lpstr>
      <vt:lpstr>增加密码安全性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密码学 第3章：古典密码体制</dc:title>
  <dc:creator>BitSec</dc:creator>
  <cp:lastModifiedBy>BitSec</cp:lastModifiedBy>
  <cp:revision>1</cp:revision>
  <dcterms:created xsi:type="dcterms:W3CDTF">2021-11-23T02:24:45Z</dcterms:created>
  <dcterms:modified xsi:type="dcterms:W3CDTF">2021-11-23T02:24:45Z</dcterms:modified>
</cp:coreProperties>
</file>